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7" r:id="rId5"/>
    <p:sldId id="291" r:id="rId6"/>
    <p:sldId id="331" r:id="rId7"/>
    <p:sldId id="367" r:id="rId8"/>
    <p:sldId id="365" r:id="rId9"/>
    <p:sldId id="368" r:id="rId10"/>
    <p:sldId id="386" r:id="rId11"/>
    <p:sldId id="391" r:id="rId12"/>
    <p:sldId id="392" r:id="rId13"/>
    <p:sldId id="393" r:id="rId14"/>
    <p:sldId id="390" r:id="rId15"/>
    <p:sldId id="395" r:id="rId16"/>
    <p:sldId id="394" r:id="rId17"/>
    <p:sldId id="366" r:id="rId18"/>
    <p:sldId id="387" r:id="rId19"/>
    <p:sldId id="370" r:id="rId20"/>
    <p:sldId id="372" r:id="rId21"/>
    <p:sldId id="371" r:id="rId22"/>
    <p:sldId id="373" r:id="rId23"/>
    <p:sldId id="374" r:id="rId24"/>
    <p:sldId id="379" r:id="rId25"/>
    <p:sldId id="375" r:id="rId26"/>
    <p:sldId id="376" r:id="rId27"/>
    <p:sldId id="377" r:id="rId28"/>
    <p:sldId id="378" r:id="rId29"/>
    <p:sldId id="383" r:id="rId30"/>
    <p:sldId id="382" r:id="rId31"/>
    <p:sldId id="384" r:id="rId32"/>
    <p:sldId id="381" r:id="rId33"/>
    <p:sldId id="3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261" autoAdjust="0"/>
  </p:normalViewPr>
  <p:slideViewPr>
    <p:cSldViewPr snapToGrid="0">
      <p:cViewPr varScale="1">
        <p:scale>
          <a:sx n="103" d="100"/>
          <a:sy n="103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9/11/23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Applications of Linear Regression</a:t>
            </a: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219"/>
              </p:ext>
            </p:extLst>
          </p:nvPr>
        </p:nvGraphicFramePr>
        <p:xfrm>
          <a:off x="1051559" y="1528057"/>
          <a:ext cx="10088880" cy="2563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Simple 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type involves estimating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quantitative variables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such as the value of a dependent variable at a particular value of the independent variable.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type, you can determine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several independent variables and a dependent variable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Crop Yield Prediction</a:t>
            </a:r>
            <a:endParaRPr lang="en-PH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0" y="1801736"/>
            <a:ext cx="3960112" cy="2970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A6743-C07D-1A45-0777-2D70C0470547}"/>
              </a:ext>
            </a:extLst>
          </p:cNvPr>
          <p:cNvSpPr txBox="1"/>
          <p:nvPr/>
        </p:nvSpPr>
        <p:spPr>
          <a:xfrm>
            <a:off x="7155966" y="1284468"/>
            <a:ext cx="285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Dependent Variables</a:t>
            </a:r>
            <a:endParaRPr lang="en-PH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7155966" y="344702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C9831-6004-557A-5FA0-0621092BC373}"/>
              </a:ext>
            </a:extLst>
          </p:cNvPr>
          <p:cNvSpPr txBox="1"/>
          <p:nvPr/>
        </p:nvSpPr>
        <p:spPr>
          <a:xfrm>
            <a:off x="515114" y="1247738"/>
            <a:ext cx="3785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House Price Prediction</a:t>
            </a:r>
            <a:endParaRPr lang="en-PH" sz="3000" dirty="0">
              <a:solidFill>
                <a:srgbClr val="7030A0"/>
              </a:solidFill>
            </a:endParaRPr>
          </a:p>
        </p:txBody>
      </p:sp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F557F114-FEDB-BB19-C37A-96BF674CC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9" y="1767404"/>
            <a:ext cx="1561665" cy="10411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132E4-E2B4-91C8-8081-ED53DC615FFC}"/>
              </a:ext>
            </a:extLst>
          </p:cNvPr>
          <p:cNvGrpSpPr/>
          <p:nvPr/>
        </p:nvGrpSpPr>
        <p:grpSpPr>
          <a:xfrm>
            <a:off x="5082784" y="3979215"/>
            <a:ext cx="2171456" cy="1775412"/>
            <a:chOff x="5136908" y="3300350"/>
            <a:chExt cx="2171456" cy="1775412"/>
          </a:xfrm>
        </p:grpSpPr>
        <p:pic>
          <p:nvPicPr>
            <p:cNvPr id="17" name="Picture 16" descr="A map with colorful pins&#10;&#10;Description automatically generated">
              <a:extLst>
                <a:ext uri="{FF2B5EF4-FFF2-40B4-BE49-F238E27FC236}">
                  <a16:creationId xmlns:a16="http://schemas.microsoft.com/office/drawing/2014/main" id="{A58BCCE9-2F1B-634E-0990-C7DEEB72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908" y="3300350"/>
              <a:ext cx="2171456" cy="1340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5727324" y="4706430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Location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0A9AA4-FFB2-E7A8-FDD6-E74FEE879094}"/>
              </a:ext>
            </a:extLst>
          </p:cNvPr>
          <p:cNvGrpSpPr/>
          <p:nvPr/>
        </p:nvGrpSpPr>
        <p:grpSpPr>
          <a:xfrm>
            <a:off x="7327416" y="4006346"/>
            <a:ext cx="2270460" cy="1563615"/>
            <a:chOff x="7550152" y="3306717"/>
            <a:chExt cx="2920971" cy="1934419"/>
          </a:xfrm>
        </p:grpSpPr>
        <p:pic>
          <p:nvPicPr>
            <p:cNvPr id="25" name="Picture 24" descr="A hand holding a graph&#10;&#10;Description automatically generated">
              <a:extLst>
                <a:ext uri="{FF2B5EF4-FFF2-40B4-BE49-F238E27FC236}">
                  <a16:creationId xmlns:a16="http://schemas.microsoft.com/office/drawing/2014/main" id="{FF4E612C-8B17-E1CC-9792-5B0481F2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42" y="3306717"/>
              <a:ext cx="2174186" cy="1449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550152" y="4784219"/>
              <a:ext cx="2920971" cy="456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Economic Conditions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658AC-4A87-114A-7E15-789507B07910}"/>
              </a:ext>
            </a:extLst>
          </p:cNvPr>
          <p:cNvGrpSpPr/>
          <p:nvPr/>
        </p:nvGrpSpPr>
        <p:grpSpPr>
          <a:xfrm>
            <a:off x="9541608" y="4006346"/>
            <a:ext cx="2410194" cy="1697238"/>
            <a:chOff x="9626171" y="3009192"/>
            <a:chExt cx="2410194" cy="1697238"/>
          </a:xfrm>
        </p:grpSpPr>
        <p:pic>
          <p:nvPicPr>
            <p:cNvPr id="31" name="Picture 30" descr="A balance with a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A008587D-A132-4DC1-44E2-D768670C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171" y="3009192"/>
              <a:ext cx="2410194" cy="13001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9696038" y="4337098"/>
              <a:ext cx="2270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Supply and Demand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D20C48-01F8-7FD6-C88A-A3C3CC55DBEE}"/>
              </a:ext>
            </a:extLst>
          </p:cNvPr>
          <p:cNvSpPr txBox="1"/>
          <p:nvPr/>
        </p:nvSpPr>
        <p:spPr>
          <a:xfrm>
            <a:off x="8115644" y="2774716"/>
            <a:ext cx="67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160747" y="2403327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1160747" y="3078184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986986-66FE-2E3B-C0B0-49D07FAF50AF}"/>
              </a:ext>
            </a:extLst>
          </p:cNvPr>
          <p:cNvGrpSpPr/>
          <p:nvPr/>
        </p:nvGrpSpPr>
        <p:grpSpPr>
          <a:xfrm>
            <a:off x="3870992" y="2502046"/>
            <a:ext cx="7160174" cy="1539064"/>
            <a:chOff x="3870992" y="2502046"/>
            <a:chExt cx="7160174" cy="1539064"/>
          </a:xfrm>
        </p:grpSpPr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EFFD4972-635D-C7CB-6813-24CA864BDFE5}"/>
                </a:ext>
              </a:extLst>
            </p:cNvPr>
            <p:cNvSpPr/>
            <p:nvPr/>
          </p:nvSpPr>
          <p:spPr>
            <a:xfrm>
              <a:off x="6848271" y="2502046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Simple Linear Regression</a:t>
              </a: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51D015AA-25D2-C92C-4D12-915FF4AD2F1C}"/>
                </a:ext>
              </a:extLst>
            </p:cNvPr>
            <p:cNvSpPr/>
            <p:nvPr/>
          </p:nvSpPr>
          <p:spPr>
            <a:xfrm>
              <a:off x="6848272" y="3078184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Multiple Linear Regression</a:t>
              </a:r>
            </a:p>
          </p:txBody>
        </p:sp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8AFED917-A8C7-ADC0-933F-56D9ED934C9B}"/>
                </a:ext>
              </a:extLst>
            </p:cNvPr>
            <p:cNvSpPr/>
            <p:nvPr/>
          </p:nvSpPr>
          <p:spPr>
            <a:xfrm>
              <a:off x="6848272" y="3654322"/>
              <a:ext cx="4182894" cy="386788"/>
            </a:xfrm>
            <a:prstGeom prst="roundRect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Polynomial Linear Regression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35C47A6-C272-FC21-DFD4-74F56529416C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3870993" y="2695440"/>
              <a:ext cx="2977278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D833792-24D1-D2CD-3878-4AE8F983D1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0992" y="3258878"/>
              <a:ext cx="297727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4B75CC6-AB0D-3417-FD98-36D2B795DEEA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3870993" y="3271578"/>
              <a:ext cx="2977279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810BFF-89C0-BCB2-9FDE-D1FBCCAD216B}"/>
              </a:ext>
            </a:extLst>
          </p:cNvPr>
          <p:cNvSpPr txBox="1"/>
          <p:nvPr/>
        </p:nvSpPr>
        <p:spPr>
          <a:xfrm>
            <a:off x="826323" y="3789536"/>
            <a:ext cx="3379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Tasks in Supervised Learning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589106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2238606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3029833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06317"/>
              </p:ext>
            </p:extLst>
          </p:nvPr>
        </p:nvGraphicFramePr>
        <p:xfrm>
          <a:off x="2031999" y="1683397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998665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4680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Applications of Linear Regression</a:t>
            </a: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691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:r>
                  <a:rPr lang="en-US" sz="3000" b="1" dirty="0">
                    <a:solidFill>
                      <a:srgbClr val="FFC000"/>
                    </a:solidFill>
                    <a:latin typeface="Calibri Body"/>
                  </a:rPr>
                  <a:t>b</a:t>
                </a:r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758" t="-17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4516588" y="2515035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4516588" y="4458425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4449951" y="1274912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/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/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4513"/>
              </p:ext>
            </p:extLst>
          </p:nvPr>
        </p:nvGraphicFramePr>
        <p:xfrm>
          <a:off x="184410" y="4956656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A743A4A-C418-0B7F-0BC6-844F889F8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085610"/>
              </p:ext>
            </p:extLst>
          </p:nvPr>
        </p:nvGraphicFramePr>
        <p:xfrm>
          <a:off x="184410" y="1000728"/>
          <a:ext cx="3767552" cy="2880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2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4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3269293" y="2433837"/>
            <a:ext cx="6622094" cy="1536191"/>
            <a:chOff x="3269293" y="2433837"/>
            <a:chExt cx="6622094" cy="15361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846" t="-15789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0056" t="-14655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3269293" y="2511468"/>
              <a:ext cx="1031786" cy="1104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3219189" y="3826597"/>
            <a:ext cx="6682636" cy="2102432"/>
            <a:chOff x="3219189" y="3826597"/>
            <a:chExt cx="6682636" cy="2102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17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8197" t="-14530" b="-3589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9189" y="3826597"/>
              <a:ext cx="1248666" cy="14969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848364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00555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7443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Sum of Squared Errors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567527" y="4174039"/>
            <a:ext cx="1164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8321154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8" y="4692205"/>
            <a:ext cx="5825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7030A0"/>
                </a:solidFill>
              </a:rPr>
              <a:t>The sum of squared errors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Regression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77348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effectLst/>
                <a:latin typeface="Calibri (Body)"/>
              </a:rPr>
              <a:t>Linear regression </a:t>
            </a:r>
            <a:r>
              <a:rPr lang="en-US" sz="3000" dirty="0">
                <a:latin typeface="Calibri (Body)"/>
              </a:rPr>
              <a:t>or 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76641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7030A0"/>
                </a:solidFill>
              </a:rPr>
              <a:t>two factors</a:t>
            </a:r>
            <a:r>
              <a:rPr lang="en-US" sz="300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Which variables are significant predictors of the outcome variable?</a:t>
            </a:r>
          </a:p>
          <a:p>
            <a:pPr marL="514350" indent="-514350" algn="l">
              <a:buFont typeface="+mj-lt"/>
              <a:buAutoNum type="arabicPeriod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How significant is the </a:t>
            </a:r>
            <a:r>
              <a:rPr lang="en-US" sz="3000" b="1" dirty="0"/>
              <a:t>regression line </a:t>
            </a:r>
            <a:r>
              <a:rPr lang="en-US" sz="3000" dirty="0"/>
              <a:t>in terms of making predictions with the highest possible accuracy?</a:t>
            </a:r>
          </a:p>
          <a:p>
            <a:br>
              <a:rPr lang="en-US" sz="3000" dirty="0"/>
            </a:b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Applications of Linear Regression</a:t>
            </a: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31534"/>
              </p:ext>
            </p:extLst>
          </p:nvPr>
        </p:nvGraphicFramePr>
        <p:xfrm>
          <a:off x="320039" y="1047490"/>
          <a:ext cx="8380196" cy="492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46190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299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discrete value in the form of a class label</a:t>
                      </a:r>
                      <a:r>
                        <a:rPr lang="en-US" sz="2100" dirty="0"/>
                        <a:t>.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602222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spam e-mails, and spotting cancer cells 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house prices and weather predictions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027075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 to find the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2294</TotalTime>
  <Words>1772</Words>
  <Application>Microsoft Macintosh PowerPoint</Application>
  <PresentationFormat>Widescreen</PresentationFormat>
  <Paragraphs>462</Paragraphs>
  <Slides>30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(Body)</vt:lpstr>
      <vt:lpstr>Calibri Body</vt:lpstr>
      <vt:lpstr>Calibri Light</vt:lpstr>
      <vt:lpstr>Cambria Math</vt:lpstr>
      <vt:lpstr>Charter</vt:lpstr>
      <vt:lpstr>Wingdings</vt:lpstr>
      <vt:lpstr>Office Theme</vt:lpstr>
      <vt:lpstr>Simple Linear Regression</vt:lpstr>
      <vt:lpstr>Outline</vt:lpstr>
      <vt:lpstr>What is Linear Regression?</vt:lpstr>
      <vt:lpstr>What is Linear Regression?</vt:lpstr>
      <vt:lpstr>What is Linear Regression?</vt:lpstr>
      <vt:lpstr>What is Linear Regression?</vt:lpstr>
      <vt:lpstr>PowerPoint Presentation</vt:lpstr>
      <vt:lpstr>Classification vs Regression</vt:lpstr>
      <vt:lpstr>Classification vs Regression</vt:lpstr>
      <vt:lpstr>PowerPoint Presentation</vt:lpstr>
      <vt:lpstr>Types of Linear Regression </vt:lpstr>
      <vt:lpstr>Simple Linear Regression </vt:lpstr>
      <vt:lpstr>Multiple Linear Regression</vt:lpstr>
      <vt:lpstr>Types of Linear Regression </vt:lpstr>
      <vt:lpstr>PowerPoint Presentation</vt:lpstr>
      <vt:lpstr>Regression Line</vt:lpstr>
      <vt:lpstr>Least Squares Method</vt:lpstr>
      <vt:lpstr>Least Squares Method</vt:lpstr>
      <vt:lpstr>Least Squares Method</vt:lpstr>
      <vt:lpstr>Least Squares Method</vt:lpstr>
      <vt:lpstr>Equation of the Line</vt:lpstr>
      <vt:lpstr>Equation of the Line</vt:lpstr>
      <vt:lpstr>Calculate the Slope</vt:lpstr>
      <vt:lpstr>Calculate the Intercept</vt:lpstr>
      <vt:lpstr>Least Squares Method</vt:lpstr>
      <vt:lpstr>Drawing the Regression Line</vt:lpstr>
      <vt:lpstr>Least Squares Method</vt:lpstr>
      <vt:lpstr>Least Squares Method</vt:lpstr>
      <vt:lpstr>Sum of Squared Errors</vt:lpstr>
      <vt:lpstr>Finding the Best Fit Regression 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487</cp:revision>
  <dcterms:created xsi:type="dcterms:W3CDTF">2022-05-11T03:47:05Z</dcterms:created>
  <dcterms:modified xsi:type="dcterms:W3CDTF">2023-09-11T09:00:06Z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